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205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3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9"/>
  </p:normalViewPr>
  <p:slideViewPr>
    <p:cSldViewPr snapToGrid="0" snapToObjects="1">
      <p:cViewPr varScale="1">
        <p:scale>
          <a:sx n="55" d="100"/>
          <a:sy n="55" d="100"/>
        </p:scale>
        <p:origin x="68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notesMaster" Target="notesMasters/notesMaster1.xml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.png>
</file>

<file path=ppt/media/image10.png>
</file>

<file path=ppt/media/image11.png>
</file>

<file path=ppt/media/image12.png>
</file>

<file path=ppt/media/image13.jpe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9827287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7" name="Shape 16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slc loopback </a:t>
            </a:r>
          </a:p>
          <a:p>
            <a:r>
              <a:t>call it (currentdate)</a:t>
            </a:r>
          </a:p>
          <a:p>
            <a:r>
              <a:t>Show the code - mention Express</a:t>
            </a:r>
          </a:p>
        </p:txBody>
      </p:sp>
    </p:spTree>
    <p:extLst>
      <p:ext uri="{BB962C8B-B14F-4D97-AF65-F5344CB8AC3E}">
        <p14:creationId xmlns:p14="http://schemas.microsoft.com/office/powerpoint/2010/main" val="12419345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7" name="Shape 17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slc loopback </a:t>
            </a:r>
          </a:p>
          <a:p>
            <a:r>
              <a:t>call it (currentdate)</a:t>
            </a:r>
          </a:p>
          <a:p>
            <a:r>
              <a:t>Show the code - mention Express</a:t>
            </a:r>
          </a:p>
        </p:txBody>
      </p:sp>
    </p:spTree>
    <p:extLst>
      <p:ext uri="{BB962C8B-B14F-4D97-AF65-F5344CB8AC3E}">
        <p14:creationId xmlns:p14="http://schemas.microsoft.com/office/powerpoint/2010/main" val="1800315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4" name="Shape 18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slc loopback </a:t>
            </a:r>
          </a:p>
          <a:p>
            <a:r>
              <a:t>call it (currentdate)</a:t>
            </a:r>
          </a:p>
          <a:p>
            <a:r>
              <a:t>Show the code - mention Express</a:t>
            </a:r>
          </a:p>
        </p:txBody>
      </p:sp>
    </p:spTree>
    <p:extLst>
      <p:ext uri="{BB962C8B-B14F-4D97-AF65-F5344CB8AC3E}">
        <p14:creationId xmlns:p14="http://schemas.microsoft.com/office/powerpoint/2010/main" val="2010800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 of the box – this is what you get</a:t>
            </a:r>
          </a:p>
        </p:txBody>
      </p:sp>
    </p:spTree>
    <p:extLst>
      <p:ext uri="{BB962C8B-B14F-4D97-AF65-F5344CB8AC3E}">
        <p14:creationId xmlns:p14="http://schemas.microsoft.com/office/powerpoint/2010/main" val="223118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most likely – this </a:t>
            </a:r>
            <a:r>
              <a:rPr lang="en-US" dirty="0" err="1"/>
              <a:t>ios</a:t>
            </a:r>
            <a:r>
              <a:rPr lang="en-US" dirty="0"/>
              <a:t> what you want</a:t>
            </a:r>
          </a:p>
        </p:txBody>
      </p:sp>
    </p:spTree>
    <p:extLst>
      <p:ext uri="{BB962C8B-B14F-4D97-AF65-F5344CB8AC3E}">
        <p14:creationId xmlns:p14="http://schemas.microsoft.com/office/powerpoint/2010/main" val="80933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2" name="Shape 2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slc loopback </a:t>
            </a:r>
          </a:p>
          <a:p>
            <a:r>
              <a:t>call it (currentdate)</a:t>
            </a:r>
          </a:p>
          <a:p>
            <a:r>
              <a:t>Show the code - mention Express</a:t>
            </a:r>
          </a:p>
        </p:txBody>
      </p:sp>
    </p:spTree>
    <p:extLst>
      <p:ext uri="{BB962C8B-B14F-4D97-AF65-F5344CB8AC3E}">
        <p14:creationId xmlns:p14="http://schemas.microsoft.com/office/powerpoint/2010/main" val="5674976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8" name="Shape 22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Look for files in middleware</a:t>
            </a:r>
          </a:p>
        </p:txBody>
      </p:sp>
    </p:spTree>
    <p:extLst>
      <p:ext uri="{BB962C8B-B14F-4D97-AF65-F5344CB8AC3E}">
        <p14:creationId xmlns:p14="http://schemas.microsoft.com/office/powerpoint/2010/main" val="9575389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3" name="Shape 2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u="sng">
                <a:hlinkClick r:id="rId3" invalidUrl="http://localhost:3000/api/posts?filter[order]=created desc"/>
              </a:defRPr>
            </a:lvl1pPr>
          </a:lstStyle>
          <a:p>
            <a:pPr>
              <a:defRPr u="none"/>
            </a:pPr>
            <a:r>
              <a:rPr u="sng">
                <a:hlinkClick r:id="rId4" invalidUrl="http://localhost:3000/api/posts?filter[order]=created desc"/>
              </a:rPr>
              <a:t>http://localhost:3000/api/posts?filter%5Border%5D=created%20desc</a:t>
            </a:r>
          </a:p>
        </p:txBody>
      </p:sp>
    </p:spTree>
    <p:extLst>
      <p:ext uri="{BB962C8B-B14F-4D97-AF65-F5344CB8AC3E}">
        <p14:creationId xmlns:p14="http://schemas.microsoft.com/office/powerpoint/2010/main" val="1151526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3" name="Shape 2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u="sng">
                <a:hlinkClick r:id="rId3" invalidUrl="http://localhost:3000/api/posts?filter[order]=created desc"/>
              </a:defRPr>
            </a:lvl1pPr>
          </a:lstStyle>
          <a:p>
            <a:pPr>
              <a:defRPr u="none"/>
            </a:pPr>
            <a:r>
              <a:rPr u="sng">
                <a:hlinkClick r:id="rId4" invalidUrl="http://localhost:3000/api/posts?filter[order]=created desc"/>
              </a:rPr>
              <a:t>http://localhost:3000/api/posts?filter%5Border%5D=created%20desc</a:t>
            </a:r>
          </a:p>
        </p:txBody>
      </p:sp>
    </p:spTree>
    <p:extLst>
      <p:ext uri="{BB962C8B-B14F-4D97-AF65-F5344CB8AC3E}">
        <p14:creationId xmlns:p14="http://schemas.microsoft.com/office/powerpoint/2010/main" val="1718449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473200" y="1790700"/>
            <a:ext cx="21437600" cy="4927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473200" y="6845300"/>
            <a:ext cx="21437600" cy="2209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2387600" y="89662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>
                <a:solidFill>
                  <a:srgbClr val="73BFFF"/>
                </a:solidFill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2387600" y="6059289"/>
            <a:ext cx="19621500" cy="850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>
                <a:effectLst>
                  <a:outerShdw blurRad="38100" dist="54428" dir="2700000" rotWithShape="0">
                    <a:srgbClr val="000000">
                      <a:alpha val="48000"/>
                    </a:srgbClr>
                  </a:outerShdw>
                </a:effectLst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1473200" y="1326346"/>
            <a:ext cx="21437600" cy="80391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473200" y="9575800"/>
            <a:ext cx="21437600" cy="17145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473200" y="11290300"/>
            <a:ext cx="21437600" cy="21971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473200" y="5143500"/>
            <a:ext cx="21437600" cy="3429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3169900" y="1092200"/>
            <a:ext cx="9525000" cy="11506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473200" y="1803400"/>
            <a:ext cx="9639300" cy="4927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473200" y="6718300"/>
            <a:ext cx="9639300" cy="50927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xfrm>
            <a:off x="1473200" y="3898900"/>
            <a:ext cx="2143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13169900" y="3302000"/>
            <a:ext cx="9525000" cy="9207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1473200" y="3898900"/>
            <a:ext cx="1000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5798800" y="6870700"/>
            <a:ext cx="7404100" cy="5549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5798800" y="952500"/>
            <a:ext cx="7404100" cy="5549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idx="15"/>
          </p:nvPr>
        </p:nvSpPr>
        <p:spPr>
          <a:xfrm>
            <a:off x="1206500" y="952500"/>
            <a:ext cx="14173200" cy="114681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xfrm>
            <a:off x="23724221" y="13125450"/>
            <a:ext cx="368504" cy="387070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body" idx="1"/>
          </p:nvPr>
        </p:nvSpPr>
        <p:spPr>
          <a:xfrm>
            <a:off x="1473200" y="1930400"/>
            <a:ext cx="21437600" cy="985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1473200" y="355600"/>
            <a:ext cx="214376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23721936" y="13125450"/>
            <a:ext cx="368504" cy="38707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defRPr sz="1800" b="1">
                <a:solidFill>
                  <a:srgbClr val="FFFFFF">
                    <a:alpha val="70000"/>
                  </a:srgbClr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127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190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254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317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381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444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508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571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hyperlink" Target="http://loopback.io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hyperlink" Target="https://docs.strongloop.com/display/public/LB/Querying+data" TargetMode="Externa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hop.oreilly.com/product/0636920032977.do" TargetMode="External"/><Relationship Id="rId4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ap'n_Crunch#Variations" TargetMode="External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Building APIs with LoopBack</a:t>
            </a:r>
          </a:p>
        </p:txBody>
      </p:sp>
      <p:sp>
        <p:nvSpPr>
          <p:cNvPr id="120" name="Shape 120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Raymond Camden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APIs give you...</a:t>
            </a:r>
          </a:p>
        </p:txBody>
      </p:sp>
      <p:sp>
        <p:nvSpPr>
          <p:cNvPr id="148" name="Shape 14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A way to share your data or processes with others</a:t>
            </a:r>
          </a:p>
          <a:p>
            <a:pPr>
              <a:buBlip>
                <a:blip r:embed="rId2"/>
              </a:buBlip>
            </a:pPr>
            <a:r>
              <a:t>A way to provide data for your client-side/mobile/hybrid/TV/etc app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" grpId="1" build="p" bldLvl="5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pasted-image.png"/>
          <p:cNvPicPr>
            <a:picLocks noChangeAspect="1"/>
          </p:cNvPicPr>
          <p:nvPr/>
        </p:nvPicPr>
        <p:blipFill>
          <a:blip r:embed="rId2">
            <a:extLst/>
          </a:blip>
          <a:srcRect l="21250" r="21250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LoopBack</a:t>
            </a:r>
          </a:p>
        </p:txBody>
      </p:sp>
      <p:sp>
        <p:nvSpPr>
          <p:cNvPr id="153" name="Shape 15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Open source framework designed for APIs </a:t>
            </a:r>
          </a:p>
          <a:p>
            <a:pPr>
              <a:buBlip>
                <a:blip r:embed="rId2"/>
              </a:buBlip>
            </a:pPr>
            <a:r>
              <a:rPr dirty="0"/>
              <a:t>Rapid creation of Models and REST APIs</a:t>
            </a:r>
          </a:p>
          <a:p>
            <a:pPr>
              <a:buBlip>
                <a:blip r:embed="rId2"/>
              </a:buBlip>
            </a:pPr>
            <a:r>
              <a:rPr dirty="0"/>
              <a:t>Simple ORM system for CRUD</a:t>
            </a:r>
          </a:p>
          <a:p>
            <a:pPr>
              <a:buBlip>
                <a:blip r:embed="rId2"/>
              </a:buBlip>
            </a:pPr>
            <a:r>
              <a:rPr dirty="0"/>
              <a:t>Built on Express</a:t>
            </a:r>
          </a:p>
          <a:p>
            <a:pPr>
              <a:buBlip>
                <a:blip r:embed="rId2"/>
              </a:buBlip>
            </a:pPr>
            <a:r>
              <a:rPr dirty="0"/>
              <a:t>Very detailed/configurable security policies</a:t>
            </a:r>
          </a:p>
          <a:p>
            <a:pPr>
              <a:buBlip>
                <a:blip r:embed="rId2"/>
              </a:buBlip>
            </a:pPr>
            <a:r>
              <a:rPr u="sng" dirty="0"/>
              <a:t>loopback.io</a:t>
            </a:r>
            <a:endParaRPr u="sng" dirty="0">
              <a:hlinkClick r:id="rId3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" grpId="1" build="p" bldLvl="5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Getting Started</a:t>
            </a:r>
          </a:p>
        </p:txBody>
      </p:sp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Installation</a:t>
            </a:r>
          </a:p>
        </p:txBody>
      </p:sp>
      <p:sp>
        <p:nvSpPr>
          <p:cNvPr id="158" name="Shape 15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Requires npm (Node Package Manager)</a:t>
            </a:r>
          </a:p>
          <a:p>
            <a:pPr>
              <a:buBlip>
                <a:blip r:embed="rId2"/>
              </a:buBlip>
            </a:pPr>
            <a:r>
              <a:t>Install Node.js (nodejs.org)</a:t>
            </a:r>
          </a:p>
          <a:p>
            <a:pPr>
              <a:buBlip>
                <a:blip r:embed="rId2"/>
              </a:buBlip>
            </a:pPr>
            <a:r>
              <a:t>npm install –g strongloop</a:t>
            </a:r>
          </a:p>
          <a:p>
            <a:pPr>
              <a:buBlip>
                <a:blip r:embed="rId2"/>
              </a:buBlip>
            </a:pPr>
            <a:r>
              <a:t>CLI: slc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1" build="p" bldLvl="5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91443" y="2547846"/>
            <a:ext cx="12601114" cy="86203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Creating an Application</a:t>
            </a:r>
          </a:p>
        </p:txBody>
      </p:sp>
      <p:sp>
        <p:nvSpPr>
          <p:cNvPr id="163" name="Shape 1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slc loopback</a:t>
            </a:r>
          </a:p>
          <a:p>
            <a:pPr>
              <a:buBlip>
                <a:blip r:embed="rId2"/>
              </a:buBlip>
            </a:pPr>
            <a:r>
              <a:t>Follow the prompts</a:t>
            </a:r>
          </a:p>
          <a:p>
            <a:pPr>
              <a:buBlip>
                <a:blip r:embed="rId2"/>
              </a:buBlip>
            </a:pPr>
            <a:r>
              <a:t>Run the application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" grpId="1" build="p" bldLvl="5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14056" y="1080056"/>
            <a:ext cx="11555888" cy="115558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LoopBack and APIs</a:t>
            </a:r>
          </a:p>
        </p:txBody>
      </p:sp>
      <p:sp>
        <p:nvSpPr>
          <p:cNvPr id="170" name="Shape 17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You aren't defining an API</a:t>
            </a:r>
          </a:p>
          <a:p>
            <a:pPr lvl="1">
              <a:buBlip>
                <a:blip r:embed="rId2"/>
              </a:buBlip>
            </a:pPr>
            <a:r>
              <a:t>I want to support GET /cats</a:t>
            </a:r>
          </a:p>
          <a:p>
            <a:pPr lvl="1">
              <a:buBlip>
                <a:blip r:embed="rId2"/>
              </a:buBlip>
            </a:pPr>
            <a:r>
              <a:t>I want to handle PUT /cats</a:t>
            </a:r>
          </a:p>
          <a:p>
            <a:pPr>
              <a:buBlip>
                <a:blip r:embed="rId2"/>
              </a:buBlip>
            </a:pPr>
            <a:r>
              <a:t>You are defining data</a:t>
            </a:r>
          </a:p>
          <a:p>
            <a:pPr lvl="1">
              <a:buBlip>
                <a:blip r:embed="rId2"/>
              </a:buBlip>
            </a:pPr>
            <a:r>
              <a:t>I work with Cats (they have names and weights)</a:t>
            </a:r>
          </a:p>
          <a:p>
            <a:pPr>
              <a:buBlip>
                <a:blip r:embed="rId2"/>
              </a:buBlip>
            </a:pPr>
            <a:r>
              <a:t>"Ok, let me handle that for you!"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1" build="p" bldLvl="5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Models</a:t>
            </a:r>
          </a:p>
        </p:txBody>
      </p:sp>
      <p:sp>
        <p:nvSpPr>
          <p:cNvPr id="173" name="Shape 17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Models define your API</a:t>
            </a:r>
          </a:p>
          <a:p>
            <a:pPr>
              <a:buBlip>
                <a:blip r:embed="rId2"/>
              </a:buBlip>
            </a:pPr>
            <a:r>
              <a:t>You describe properties - LoopBack does the rest (get it - "REST"... heh)</a:t>
            </a:r>
          </a:p>
          <a:p>
            <a:pPr>
              <a:buBlip>
                <a:blip r:embed="rId2"/>
              </a:buBlip>
            </a:pPr>
            <a:r>
              <a:t>Inheritance + Relationships</a:t>
            </a:r>
          </a:p>
          <a:p>
            <a:pPr>
              <a:buBlip>
                <a:blip r:embed="rId2"/>
              </a:buBlip>
            </a:pPr>
            <a:r>
              <a:t>Out of the box - full CRUD + search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" grpId="1" build="p" bldLvl="5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Before we get started</a:t>
            </a:r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14056" y="1080056"/>
            <a:ext cx="11555888" cy="115558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Datasources</a:t>
            </a:r>
          </a:p>
        </p:txBody>
      </p:sp>
      <p:sp>
        <p:nvSpPr>
          <p:cNvPr id="180" name="Shape 18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Where LoopBack stores crap</a:t>
            </a:r>
          </a:p>
          <a:p>
            <a:pPr>
              <a:buBlip>
                <a:blip r:embed="rId2"/>
              </a:buBlip>
            </a:pPr>
            <a:r>
              <a:t>Referred to as connectors as well</a:t>
            </a:r>
          </a:p>
          <a:p>
            <a:pPr>
              <a:buBlip>
                <a:blip r:embed="rId2"/>
              </a:buBlip>
            </a:pPr>
            <a:r>
              <a:t>Cloudant, DB2, Memory, MongoDB, MySQL, Oracle, PostgreSQL, Redis, SQL Server</a:t>
            </a:r>
          </a:p>
          <a:p>
            <a:pPr>
              <a:buBlip>
                <a:blip r:embed="rId2"/>
              </a:buBlip>
            </a:pPr>
            <a:r>
              <a:t> npm install loopback-connector-mongodb --save</a:t>
            </a:r>
          </a:p>
          <a:p>
            <a:pPr>
              <a:buBlip>
                <a:blip r:embed="rId2"/>
              </a:buBlip>
            </a:pPr>
            <a:r>
              <a:t>Roll your own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1" build="p" bldLvl="5" animBg="1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14056" y="1080056"/>
            <a:ext cx="11555888" cy="115558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Security</a:t>
            </a:r>
          </a:p>
        </p:txBody>
      </p:sp>
    </p:spTree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5874" y="-758847"/>
            <a:ext cx="26233981" cy="196754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0697" y="-97113"/>
            <a:ext cx="25548605" cy="145442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Security</a:t>
            </a:r>
          </a:p>
        </p:txBody>
      </p:sp>
      <p:sp>
        <p:nvSpPr>
          <p:cNvPr id="193" name="Shape 1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Security system models built in</a:t>
            </a:r>
          </a:p>
          <a:p>
            <a:pPr>
              <a:buBlip>
                <a:blip r:embed="rId2"/>
              </a:buBlip>
            </a:pPr>
            <a:r>
              <a:t>Access Control List</a:t>
            </a:r>
          </a:p>
          <a:p>
            <a:pPr>
              <a:buBlip>
                <a:blip r:embed="rId2"/>
              </a:buBlip>
            </a:pPr>
            <a:r>
              <a:t>What users can do what</a:t>
            </a:r>
          </a:p>
          <a:p>
            <a:pPr>
              <a:buBlip>
                <a:blip r:embed="rId2"/>
              </a:buBlip>
            </a:pPr>
            <a:r>
              <a:t>Users can be grouped into Roles</a:t>
            </a:r>
          </a:p>
          <a:p>
            <a:pPr>
              <a:buBlip>
                <a:blip r:embed="rId2"/>
              </a:buBlip>
            </a:pPr>
            <a:r>
              <a:t>Methods can be grouped into read/write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" grpId="1" build="p" bldLvl="5" animBg="1" advAuto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76264" y="2000351"/>
            <a:ext cx="14631472" cy="97152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Customizations</a:t>
            </a:r>
          </a:p>
        </p:txBody>
      </p:sp>
      <p:sp>
        <p:nvSpPr>
          <p:cNvPr id="198" name="Shape 19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Remote Hooks</a:t>
            </a:r>
          </a:p>
          <a:p>
            <a:pPr>
              <a:buBlip>
                <a:blip r:embed="rId2"/>
              </a:buBlip>
            </a:pPr>
            <a:r>
              <a:t>Operation Hooks</a:t>
            </a:r>
          </a:p>
          <a:p>
            <a:pPr>
              <a:buBlip>
                <a:blip r:embed="rId2"/>
              </a:buBlip>
            </a:pPr>
            <a:r>
              <a:t>Remote Methods</a:t>
            </a:r>
          </a:p>
          <a:p>
            <a:pPr>
              <a:buBlip>
                <a:blip r:embed="rId2"/>
              </a:buBlip>
            </a:pPr>
            <a:r>
              <a:t>Crap ton of stuff for Express too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" grpId="1" build="p" bldLvl="5" animBg="1" advAuto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14056" y="1080056"/>
            <a:ext cx="11555888" cy="115558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Things you should know (part 1)</a:t>
            </a:r>
          </a:p>
        </p:txBody>
      </p:sp>
      <p:sp>
        <p:nvSpPr>
          <p:cNvPr id="125" name="Shape 12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Assets: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cfjedimaster</a:t>
            </a:r>
            <a:r>
              <a:rPr lang="en-US" dirty="0"/>
              <a:t>/</a:t>
            </a:r>
            <a:r>
              <a:rPr lang="en-US"/>
              <a:t>LoopBackWorkshop</a:t>
            </a:r>
          </a:p>
          <a:p>
            <a:pPr>
              <a:buBlip>
                <a:blip r:embed="rId2"/>
              </a:buBlip>
            </a:pPr>
            <a:r>
              <a:rPr dirty="0" smtClean="0"/>
              <a:t>Node.js</a:t>
            </a:r>
            <a:endParaRPr dirty="0"/>
          </a:p>
          <a:p>
            <a:pPr lvl="1">
              <a:buBlip>
                <a:blip r:embed="rId2"/>
              </a:buBlip>
            </a:pPr>
            <a:r>
              <a:rPr dirty="0"/>
              <a:t>Kinda</a:t>
            </a:r>
          </a:p>
          <a:p>
            <a:pPr lvl="1">
              <a:buBlip>
                <a:blip r:embed="rId2"/>
              </a:buBlip>
            </a:pPr>
            <a:r>
              <a:rPr dirty="0"/>
              <a:t>If you "Stack Overflow"-know Node, you're golden</a:t>
            </a:r>
          </a:p>
          <a:p>
            <a:pPr>
              <a:buBlip>
                <a:blip r:embed="rId2"/>
              </a:buBlip>
            </a:pPr>
            <a:r>
              <a:rPr dirty="0"/>
              <a:t>Express</a:t>
            </a:r>
          </a:p>
          <a:p>
            <a:pPr lvl="1">
              <a:buBlip>
                <a:blip r:embed="rId2"/>
              </a:buBlip>
            </a:pPr>
            <a:r>
              <a:rPr dirty="0"/>
              <a:t>Kinda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1" build="p" bldLvl="5" animBg="1" advAuto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Additional Random Stuff</a:t>
            </a:r>
          </a:p>
        </p:txBody>
      </p:sp>
      <p:sp>
        <p:nvSpPr>
          <p:cNvPr id="205" name="Shape 20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File Attachments</a:t>
            </a:r>
          </a:p>
          <a:p>
            <a:pPr>
              <a:buBlip>
                <a:blip r:embed="rId2"/>
              </a:buBlip>
            </a:pPr>
            <a:r>
              <a:t>Models based on APIs (an API for an API)</a:t>
            </a:r>
          </a:p>
          <a:p>
            <a:pPr>
              <a:buBlip>
                <a:blip r:embed="rId2"/>
              </a:buBlip>
            </a:pPr>
            <a:r>
              <a:t>And more...</a:t>
            </a:r>
          </a:p>
        </p:txBody>
      </p:sp>
    </p:spTree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Questions?</a:t>
            </a:r>
          </a:p>
        </p:txBody>
      </p:sp>
    </p:spTree>
  </p:cSld>
  <p:clrMapOvr>
    <a:masterClrMapping/>
  </p:clrMapOvr>
  <p:transition spd="slow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76607" y="-51564"/>
            <a:ext cx="24737214" cy="154607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Exercises - Let's Build an API!</a:t>
            </a:r>
          </a:p>
        </p:txBody>
      </p:sp>
    </p:spTree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General Plan</a:t>
            </a:r>
          </a:p>
        </p:txBody>
      </p:sp>
      <p:sp>
        <p:nvSpPr>
          <p:cNvPr id="214" name="Shape 21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A Guestbook</a:t>
            </a:r>
          </a:p>
          <a:p>
            <a:pPr>
              <a:buBlip>
                <a:blip r:embed="rId2"/>
              </a:buBlip>
            </a:pPr>
            <a:r>
              <a:rPr dirty="0"/>
              <a:t>Users can write a note for the site saying hello, I love you, etc.</a:t>
            </a:r>
          </a:p>
          <a:p>
            <a:pPr>
              <a:buBlip>
                <a:blip r:embed="rId2"/>
              </a:buBlip>
            </a:pPr>
            <a:r>
              <a:rPr dirty="0"/>
              <a:t>Ajax based application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Server-side validation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Prevent delete</a:t>
            </a:r>
            <a:endParaRPr dirty="0"/>
          </a:p>
        </p:txBody>
      </p:sp>
    </p:spTree>
  </p:cSld>
  <p:clrMapOvr>
    <a:masterClrMapping/>
  </p:clrMapOvr>
  <p:transition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1</a:t>
            </a:r>
          </a:p>
        </p:txBody>
      </p:sp>
      <p:sp>
        <p:nvSpPr>
          <p:cNvPr id="217" name="Shape 21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Create a LoopBack application (name it whatever)</a:t>
            </a:r>
          </a:p>
          <a:p>
            <a:pPr>
              <a:buBlip>
                <a:blip r:embed="rId2"/>
              </a:buBlip>
            </a:pPr>
            <a:r>
              <a:t>Run it</a:t>
            </a:r>
          </a:p>
          <a:p>
            <a:pPr>
              <a:buBlip>
                <a:blip r:embed="rId2"/>
              </a:buBlip>
            </a:pPr>
            <a:r>
              <a:t>Confirm you see the home page and explorer</a:t>
            </a:r>
          </a:p>
        </p:txBody>
      </p:sp>
    </p:spTree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2</a:t>
            </a:r>
          </a:p>
        </p:txBody>
      </p:sp>
      <p:sp>
        <p:nvSpPr>
          <p:cNvPr id="220" name="Shape 22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Create a Guestbook Model</a:t>
            </a:r>
          </a:p>
          <a:p>
            <a:pPr>
              <a:buBlip>
                <a:blip r:embed="rId2"/>
              </a:buBlip>
            </a:pPr>
            <a:r>
              <a:t>Properties: Name, Email, Message, Posted</a:t>
            </a:r>
          </a:p>
        </p:txBody>
      </p:sp>
    </p:spTree>
  </p:cSld>
  <p:clrMapOvr>
    <a:masterClrMapping/>
  </p:clrMapOvr>
  <p:transition spd="slow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3</a:t>
            </a:r>
          </a:p>
        </p:txBody>
      </p:sp>
      <p:sp>
        <p:nvSpPr>
          <p:cNvPr id="223" name="Shape 22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Add persistance</a:t>
            </a:r>
          </a:p>
          <a:p>
            <a:pPr>
              <a:buBlip>
                <a:blip r:embed="rId2"/>
              </a:buBlip>
            </a:pPr>
            <a:r>
              <a:t>Either file based or Mongo</a:t>
            </a:r>
          </a:p>
          <a:p>
            <a:pPr lvl="1">
              <a:buBlip>
                <a:blip r:embed="rId2"/>
              </a:buBlip>
            </a:pPr>
            <a:r>
              <a:t>npm install loopback-connector-mongodb --save</a:t>
            </a:r>
          </a:p>
        </p:txBody>
      </p:sp>
    </p:spTree>
  </p:cSld>
  <p:clrMapOvr>
    <a:masterClrMapping/>
  </p:clrMapOvr>
  <p:transition spd="slow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4</a:t>
            </a:r>
          </a:p>
        </p:txBody>
      </p:sp>
      <p:sp>
        <p:nvSpPr>
          <p:cNvPr id="226" name="Shape 22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Build the front end</a:t>
            </a:r>
          </a:p>
          <a:p>
            <a:pPr>
              <a:buBlip>
                <a:blip r:embed="rId3"/>
              </a:buBlip>
            </a:pPr>
            <a:r>
              <a:t>GET all posts and render</a:t>
            </a:r>
          </a:p>
          <a:p>
            <a:pPr>
              <a:buBlip>
                <a:blip r:embed="rId3"/>
              </a:buBlip>
            </a:pPr>
            <a:r>
              <a:t>Form to POST a new post</a:t>
            </a:r>
          </a:p>
        </p:txBody>
      </p:sp>
    </p:spTree>
  </p:cSld>
  <p:clrMapOvr>
    <a:masterClrMapping/>
  </p:clrMapOvr>
  <p:transition spd="slow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Exercise 5</a:t>
            </a:r>
          </a:p>
        </p:txBody>
      </p:sp>
      <p:sp>
        <p:nvSpPr>
          <p:cNvPr id="231" name="Shape 23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rPr dirty="0"/>
              <a:t>Sort by newest first</a:t>
            </a:r>
          </a:p>
          <a:p>
            <a:pPr>
              <a:buBlip>
                <a:blip r:embed="rId3"/>
              </a:buBlip>
            </a:pPr>
            <a:r>
              <a:rPr dirty="0"/>
              <a:t>Show a max of 10 items</a:t>
            </a:r>
          </a:p>
          <a:p>
            <a:pPr>
              <a:buBlip>
                <a:blip r:embed="rId3"/>
              </a:buBlip>
            </a:pPr>
            <a:r>
              <a:rPr dirty="0"/>
              <a:t>Reference: </a:t>
            </a:r>
            <a:r>
              <a:rPr u="sng" dirty="0"/>
              <a:t>https://docs.strongloop.com/display/public/LB/Querying+data</a:t>
            </a:r>
            <a:endParaRPr u="sng" dirty="0">
              <a:hlinkClick r:id="rId4"/>
            </a:endParaRP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"Web Development with Node &amp; Express"</a:t>
            </a:r>
          </a:p>
        </p:txBody>
      </p:sp>
      <p:sp>
        <p:nvSpPr>
          <p:cNvPr id="128" name="Shape 128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Ethan Brown</a:t>
            </a:r>
          </a:p>
          <a:p>
            <a:pPr>
              <a:buBlip>
                <a:blip r:embed="rId2"/>
              </a:buBlip>
            </a:pPr>
            <a:r>
              <a:rPr dirty="0"/>
              <a:t>Covers everything (ok, not *everything*)</a:t>
            </a:r>
          </a:p>
          <a:p>
            <a:pPr>
              <a:buBlip>
                <a:blip r:embed="rId2"/>
              </a:buBlip>
            </a:pPr>
            <a:r>
              <a:rPr u="sng" dirty="0"/>
              <a:t>http://shop.oreilly.com/product/0636920032977.do</a:t>
            </a:r>
            <a:endParaRPr u="sng" dirty="0">
              <a:hlinkClick r:id="rId3"/>
            </a:endParaRPr>
          </a:p>
        </p:txBody>
      </p:sp>
      <p:pic>
        <p:nvPicPr>
          <p:cNvPr id="129" name="pasted-image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255303" y="3959869"/>
            <a:ext cx="6350001" cy="8331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Exercise </a:t>
            </a:r>
            <a:r>
              <a:rPr lang="en-US" dirty="0"/>
              <a:t>6</a:t>
            </a:r>
            <a:endParaRPr dirty="0"/>
          </a:p>
        </p:txBody>
      </p:sp>
      <p:sp>
        <p:nvSpPr>
          <p:cNvPr id="231" name="Shape 23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rPr lang="en-US" dirty="0"/>
              <a:t>Default created to now()</a:t>
            </a:r>
            <a:endParaRPr dirty="0"/>
          </a:p>
          <a:p>
            <a:pPr>
              <a:buBlip>
                <a:blip r:embed="rId3"/>
              </a:buBlip>
            </a:pPr>
            <a:r>
              <a:rPr lang="en-US" dirty="0"/>
              <a:t>Two ways:</a:t>
            </a:r>
          </a:p>
          <a:p>
            <a:pPr lvl="1"/>
            <a:r>
              <a:rPr lang="en-US" dirty="0"/>
              <a:t>set the default to a function (</a:t>
            </a:r>
            <a:r>
              <a:rPr lang="en-US" dirty="0" err="1"/>
              <a:t>defaultFn</a:t>
            </a:r>
            <a:r>
              <a:rPr lang="en-US" dirty="0"/>
              <a:t>:"now")</a:t>
            </a:r>
          </a:p>
          <a:p>
            <a:pPr lvl="1"/>
            <a:r>
              <a:rPr lang="en-US" dirty="0"/>
              <a:t>use a remote hook to set it</a:t>
            </a:r>
          </a:p>
        </p:txBody>
      </p:sp>
    </p:spTree>
    <p:extLst>
      <p:ext uri="{BB962C8B-B14F-4D97-AF65-F5344CB8AC3E}">
        <p14:creationId xmlns:p14="http://schemas.microsoft.com/office/powerpoint/2010/main" val="1528141571"/>
      </p:ext>
    </p:extLst>
  </p:cSld>
  <p:clrMapOvr>
    <a:masterClrMapping/>
  </p:clrMapOvr>
  <p:transition spd="slow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7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Sanitize time!</a:t>
            </a:r>
          </a:p>
          <a:p>
            <a:r>
              <a:rPr lang="en-US" dirty="0"/>
              <a:t>Intercept name and body and strip out </a:t>
            </a:r>
            <a:r>
              <a:rPr lang="en-US" dirty="0" smtClean="0"/>
              <a:t>HTML</a:t>
            </a:r>
          </a:p>
          <a:p>
            <a:r>
              <a:rPr lang="en-US" dirty="0" smtClean="0"/>
              <a:t>Block 'created'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149482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Remote Hooks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beforeRemote</a:t>
            </a:r>
            <a:endParaRPr lang="en-US" dirty="0" smtClean="0"/>
          </a:p>
          <a:p>
            <a:r>
              <a:rPr lang="en-US" dirty="0" err="1" smtClean="0"/>
              <a:t>afterRemote</a:t>
            </a:r>
            <a:endParaRPr lang="en-US" dirty="0" smtClean="0"/>
          </a:p>
          <a:p>
            <a:r>
              <a:rPr lang="en-US" dirty="0" err="1" smtClean="0"/>
              <a:t>afterRemoteError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708482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defTabSz="914400">
              <a:spcBef>
                <a:spcPts val="0"/>
              </a:spcBef>
              <a:buSzTx/>
              <a:buNone/>
            </a:pPr>
            <a:r>
              <a:rPr lang="en-US" dirty="0" err="1">
                <a:effectLst/>
                <a:latin typeface="Consolas" charset="0"/>
                <a:ea typeface="Consolas" charset="0"/>
                <a:cs typeface="Consolas" charset="0"/>
              </a:rPr>
              <a:t>modelName.beforeRemote</a:t>
            </a:r>
            <a:r>
              <a:rPr lang="en-US" dirty="0">
                <a:effectLst/>
                <a:latin typeface="Consolas" charset="0"/>
                <a:ea typeface="Consolas" charset="0"/>
                <a:cs typeface="Consolas" charset="0"/>
              </a:rPr>
              <a:t>( </a:t>
            </a:r>
            <a:r>
              <a:rPr lang="en-US" dirty="0" err="1">
                <a:effectLst/>
                <a:latin typeface="Consolas" charset="0"/>
                <a:ea typeface="Consolas" charset="0"/>
                <a:cs typeface="Consolas" charset="0"/>
              </a:rPr>
              <a:t>methodName</a:t>
            </a:r>
            <a:r>
              <a:rPr lang="en-US" dirty="0">
                <a:effectLst/>
                <a:latin typeface="Consolas" charset="0"/>
                <a:ea typeface="Consolas" charset="0"/>
                <a:cs typeface="Consolas" charset="0"/>
              </a:rPr>
              <a:t>, function( </a:t>
            </a:r>
            <a:r>
              <a:rPr lang="en-US" dirty="0" err="1">
                <a:effectLst/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en-US" dirty="0">
                <a:effectLst/>
                <a:latin typeface="Consolas" charset="0"/>
                <a:ea typeface="Consolas" charset="0"/>
                <a:cs typeface="Consolas" charset="0"/>
              </a:rPr>
              <a:t>, next) { </a:t>
            </a:r>
            <a:r>
              <a:rPr lang="en-US" dirty="0" smtClean="0"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pPr marL="0" lvl="0" indent="0" defTabSz="914400">
              <a:spcBef>
                <a:spcPts val="0"/>
              </a:spcBef>
              <a:buSzTx/>
              <a:buNone/>
            </a:pPr>
            <a:r>
              <a:rPr lang="en-US" dirty="0" smtClean="0">
                <a:effectLst/>
                <a:latin typeface="Consolas" charset="0"/>
                <a:ea typeface="Consolas" charset="0"/>
                <a:cs typeface="Consolas" charset="0"/>
              </a:rPr>
              <a:t>  //stuff here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smtClean="0">
                <a:effectLst/>
                <a:latin typeface="Consolas" charset="0"/>
                <a:ea typeface="Consolas" charset="0"/>
                <a:cs typeface="Consolas" charset="0"/>
              </a:rPr>
              <a:t>next();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effectLst/>
                <a:latin typeface="Consolas" charset="0"/>
                <a:ea typeface="Consolas" charset="0"/>
                <a:cs typeface="Consolas" charset="0"/>
              </a:rPr>
              <a:t>});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1415114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8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Prevent deletes</a:t>
            </a:r>
          </a:p>
          <a:p>
            <a:r>
              <a:rPr lang="en-US" dirty="0" smtClean="0"/>
              <a:t>A small part of a greater security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28575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slc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loopback:model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/>
              <a:t>Methods: </a:t>
            </a:r>
            <a:r>
              <a:rPr lang="en-US" dirty="0" err="1" smtClean="0"/>
              <a:t>updateAttribures</a:t>
            </a:r>
            <a:r>
              <a:rPr lang="en-US" dirty="0" smtClean="0"/>
              <a:t>, </a:t>
            </a:r>
            <a:r>
              <a:rPr lang="en-US" dirty="0" err="1" smtClean="0"/>
              <a:t>upsert</a:t>
            </a:r>
            <a:r>
              <a:rPr lang="en-US" dirty="0" smtClean="0"/>
              <a:t>, </a:t>
            </a:r>
            <a:r>
              <a:rPr lang="en-US" dirty="0" err="1" smtClean="0"/>
              <a:t>destroyById</a:t>
            </a:r>
            <a:endParaRPr lang="en-US" dirty="0" smtClean="0"/>
          </a:p>
          <a:p>
            <a:r>
              <a:rPr lang="en-US" dirty="0"/>
              <a:t>Reference: https://</a:t>
            </a:r>
            <a:r>
              <a:rPr lang="en-US" dirty="0" err="1" smtClean="0"/>
              <a:t>docs.strongloop.com</a:t>
            </a:r>
            <a:r>
              <a:rPr lang="en-US" dirty="0" smtClean="0"/>
              <a:t>/display/public/LB/</a:t>
            </a:r>
            <a:r>
              <a:rPr lang="en-US" dirty="0" err="1" smtClean="0"/>
              <a:t>Controlling+data+access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434231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Product.disableRemoteMethod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('create', true); </a:t>
            </a:r>
            <a:r>
              <a:rPr lang="en-US" dirty="0"/>
              <a:t> </a:t>
            </a:r>
          </a:p>
          <a:p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docs.strongloop.com</a:t>
            </a:r>
            <a:r>
              <a:rPr lang="en-US" dirty="0"/>
              <a:t>/display/public/LB/Exposing+models+over+REST#ExposingmodelsoverREST-Read-Onlyendpointsexample</a:t>
            </a:r>
          </a:p>
        </p:txBody>
      </p:sp>
    </p:spTree>
    <p:extLst>
      <p:ext uri="{BB962C8B-B14F-4D97-AF65-F5344CB8AC3E}">
        <p14:creationId xmlns:p14="http://schemas.microsoft.com/office/powerpoint/2010/main" val="112433702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Things you should know (part 2)</a:t>
            </a:r>
          </a:p>
        </p:txBody>
      </p:sp>
      <p:sp>
        <p:nvSpPr>
          <p:cNvPr id="132" name="Shape 13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Captain Crunch's full name is...</a:t>
            </a:r>
          </a:p>
          <a:p>
            <a:pPr lvl="1">
              <a:buBlip>
                <a:blip r:embed="rId2"/>
              </a:buBlip>
            </a:pPr>
            <a:r>
              <a:rPr dirty="0"/>
              <a:t>Captain Horatio Magellan Crunch</a:t>
            </a:r>
          </a:p>
          <a:p>
            <a:pPr>
              <a:buBlip>
                <a:blip r:embed="rId2"/>
              </a:buBlip>
            </a:pPr>
            <a:r>
              <a:rPr dirty="0"/>
              <a:t>His ship is the...</a:t>
            </a:r>
          </a:p>
          <a:p>
            <a:pPr lvl="1">
              <a:buBlip>
                <a:blip r:embed="rId2"/>
              </a:buBlip>
            </a:pPr>
            <a:r>
              <a:rPr dirty="0"/>
              <a:t>S.S. Guppy</a:t>
            </a:r>
          </a:p>
          <a:p>
            <a:pPr>
              <a:buBlip>
                <a:blip r:embed="rId2"/>
              </a:buBlip>
            </a:pPr>
            <a:r>
              <a:rPr dirty="0"/>
              <a:t>There have been 26 varieties</a:t>
            </a:r>
          </a:p>
          <a:p>
            <a:pPr lvl="1">
              <a:buBlip>
                <a:blip r:embed="rId2"/>
              </a:buBlip>
            </a:pPr>
            <a:r>
              <a:rPr u="sng" dirty="0"/>
              <a:t>https://en.wikipedia.org/wiki/Cap%27n_Crunch#Variations</a:t>
            </a:r>
            <a:endParaRPr u="sng" dirty="0">
              <a:hlinkClick r:id="rId3"/>
            </a:endParaRPr>
          </a:p>
        </p:txBody>
      </p:sp>
      <p:pic>
        <p:nvPicPr>
          <p:cNvPr id="133" name="pasted-image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829061" y="4974607"/>
            <a:ext cx="4123506" cy="58876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1" build="p" bldLvl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Things you should install</a:t>
            </a:r>
          </a:p>
        </p:txBody>
      </p:sp>
      <p:sp>
        <p:nvSpPr>
          <p:cNvPr id="136" name="Shape 13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Node (but if you don't have this already...)</a:t>
            </a:r>
          </a:p>
          <a:p>
            <a:pPr>
              <a:buBlip>
                <a:blip r:embed="rId2"/>
              </a:buBlip>
            </a:pPr>
            <a:r>
              <a:t>A good editor (hint - Visual Studio Code)</a:t>
            </a:r>
          </a:p>
          <a:p>
            <a:pPr>
              <a:buBlip>
                <a:blip r:embed="rId2"/>
              </a:buBlip>
            </a:pPr>
            <a:r>
              <a:t>Mongo (totally optional)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1" build="p" bldLvl="5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Gameplan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30-40 minutes of me talking about LoopBack and showing some examples</a:t>
            </a:r>
          </a:p>
          <a:p>
            <a:pPr>
              <a:buBlip>
                <a:blip r:embed="rId2"/>
              </a:buBlip>
            </a:pPr>
            <a:r>
              <a:t>Quick Break (5 minutes)</a:t>
            </a:r>
          </a:p>
          <a:p>
            <a:pPr>
              <a:buBlip>
                <a:blip r:embed="rId2"/>
              </a:buBlip>
            </a:pPr>
            <a:r>
              <a:t>Exercises</a:t>
            </a:r>
          </a:p>
        </p:txBody>
      </p:sp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Raymond Camden</a:t>
            </a:r>
          </a:p>
        </p:txBody>
      </p:sp>
      <p:sp>
        <p:nvSpPr>
          <p:cNvPr id="142" name="Shape 142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Developer Advocate for IBM</a:t>
            </a:r>
          </a:p>
          <a:p>
            <a:pPr>
              <a:buBlip>
                <a:blip r:embed="rId2"/>
              </a:buBlip>
            </a:pPr>
            <a:r>
              <a:t>StrongLoop, Bluemix, Cordova/PhoneGap, Node, and web stuff in general</a:t>
            </a:r>
          </a:p>
          <a:p>
            <a:pPr>
              <a:buBlip>
                <a:blip r:embed="rId2"/>
              </a:buBlip>
            </a:pPr>
            <a:r>
              <a:t>Blogging at raymondcamden.com</a:t>
            </a:r>
          </a:p>
          <a:p>
            <a:pPr>
              <a:buBlip>
                <a:blip r:embed="rId2"/>
              </a:buBlip>
            </a:pPr>
            <a:r>
              <a:t>Tweeting at @raymondcamden</a:t>
            </a:r>
          </a:p>
        </p:txBody>
      </p:sp>
      <p:pic>
        <p:nvPicPr>
          <p:cNvPr id="143" name="pasted-image.pdf"/>
          <p:cNvPicPr>
            <a:picLocks noChangeAspect="1"/>
          </p:cNvPicPr>
          <p:nvPr/>
        </p:nvPicPr>
        <p:blipFill>
          <a:blip r:embed="rId3">
            <a:extLst/>
          </a:blip>
          <a:srcRect t="15166" b="34928"/>
          <a:stretch>
            <a:fillRect/>
          </a:stretch>
        </p:blipFill>
        <p:spPr>
          <a:xfrm>
            <a:off x="12598400" y="3641951"/>
            <a:ext cx="10007600" cy="8851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build APIs?</a:t>
            </a:r>
          </a:p>
        </p:txBody>
      </p:sp>
    </p:spTree>
  </p:cSld>
  <p:clrMapOvr>
    <a:masterClrMapping/>
  </p:clrMapOvr>
  <p:transition spd="slow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Industrial">
  <a:themeElements>
    <a:clrScheme name="Industrial">
      <a:dk1>
        <a:srgbClr val="BC00FF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735</Words>
  <Application>Microsoft Macintosh PowerPoint</Application>
  <PresentationFormat>Custom</PresentationFormat>
  <Paragraphs>159</Paragraphs>
  <Slides>46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1" baseType="lpstr">
      <vt:lpstr>Consolas</vt:lpstr>
      <vt:lpstr>Helvetica Neue</vt:lpstr>
      <vt:lpstr>Helvetica Neue Light</vt:lpstr>
      <vt:lpstr>Source Code Pro</vt:lpstr>
      <vt:lpstr>Industrial</vt:lpstr>
      <vt:lpstr>Building APIs with LoopBack</vt:lpstr>
      <vt:lpstr>Before we get started</vt:lpstr>
      <vt:lpstr>Things you should know (part 1)</vt:lpstr>
      <vt:lpstr>"Web Development with Node &amp; Express"</vt:lpstr>
      <vt:lpstr>Things you should know (part 2)</vt:lpstr>
      <vt:lpstr>Things you should install</vt:lpstr>
      <vt:lpstr>Gameplan</vt:lpstr>
      <vt:lpstr>Raymond Camden</vt:lpstr>
      <vt:lpstr>Why build APIs?</vt:lpstr>
      <vt:lpstr>APIs give you...</vt:lpstr>
      <vt:lpstr>PowerPoint Presentation</vt:lpstr>
      <vt:lpstr>LoopBack</vt:lpstr>
      <vt:lpstr>Getting Started</vt:lpstr>
      <vt:lpstr>Installation</vt:lpstr>
      <vt:lpstr>PowerPoint Presentation</vt:lpstr>
      <vt:lpstr>Creating an Application</vt:lpstr>
      <vt:lpstr>PowerPoint Presentation</vt:lpstr>
      <vt:lpstr>LoopBack and APIs</vt:lpstr>
      <vt:lpstr>Models</vt:lpstr>
      <vt:lpstr>PowerPoint Presentation</vt:lpstr>
      <vt:lpstr>Datasources</vt:lpstr>
      <vt:lpstr>PowerPoint Presentation</vt:lpstr>
      <vt:lpstr>Security</vt:lpstr>
      <vt:lpstr>PowerPoint Presentation</vt:lpstr>
      <vt:lpstr>PowerPoint Presentation</vt:lpstr>
      <vt:lpstr>Security</vt:lpstr>
      <vt:lpstr>PowerPoint Presentation</vt:lpstr>
      <vt:lpstr>Customizations</vt:lpstr>
      <vt:lpstr>PowerPoint Presentation</vt:lpstr>
      <vt:lpstr>Additional Random Stuff</vt:lpstr>
      <vt:lpstr>Questions?</vt:lpstr>
      <vt:lpstr>PowerPoint Presentation</vt:lpstr>
      <vt:lpstr>Exercises - Let's Build an API!</vt:lpstr>
      <vt:lpstr>General Plan</vt:lpstr>
      <vt:lpstr>Exercise 1</vt:lpstr>
      <vt:lpstr>Exercise 2</vt:lpstr>
      <vt:lpstr>Exercise 3</vt:lpstr>
      <vt:lpstr>Exercise 4</vt:lpstr>
      <vt:lpstr>Exercise 5</vt:lpstr>
      <vt:lpstr>Exercise 6</vt:lpstr>
      <vt:lpstr>Exercise 7</vt:lpstr>
      <vt:lpstr>Remote Hooks</vt:lpstr>
      <vt:lpstr>Example</vt:lpstr>
      <vt:lpstr>Exercise 8</vt:lpstr>
      <vt:lpstr>Example</vt:lpstr>
      <vt:lpstr>Another Example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APIs with LoopBack</dc:title>
  <cp:lastModifiedBy>Raymond Camden</cp:lastModifiedBy>
  <cp:revision>16</cp:revision>
  <dcterms:modified xsi:type="dcterms:W3CDTF">2016-09-17T21:12:05Z</dcterms:modified>
</cp:coreProperties>
</file>